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7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7.png"/><Relationship Id="rId7" Type="http://schemas.openxmlformats.org/officeDocument/2006/relationships/image" Target="../media/image2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png"/><Relationship Id="rId5" Type="http://schemas.openxmlformats.org/officeDocument/2006/relationships/image" Target="../media/image25.png"/><Relationship Id="rId4" Type="http://schemas.openxmlformats.org/officeDocument/2006/relationships/image" Target="../media/image3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12" Type="http://schemas.openxmlformats.org/officeDocument/2006/relationships/image" Target="../media/image49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png"/><Relationship Id="rId11" Type="http://schemas.openxmlformats.org/officeDocument/2006/relationships/image" Target="../media/image48.png"/><Relationship Id="rId5" Type="http://schemas.openxmlformats.org/officeDocument/2006/relationships/image" Target="../media/image42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3366">
              <a:alpha val="8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409864" y="1466849"/>
            <a:ext cx="5371965" cy="7619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300"/>
              </a:spcAft>
            </a:pPr>
            <a:r>
              <a:rPr sz="3827" b="1">
                <a:solidFill>
                  <a:srgbClr val="FFFFFF"/>
                </a:solidFill>
              </a:rPr>
              <a:t>HighSpeedSMS.com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81290" y="2419349"/>
            <a:ext cx="543863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2600"/>
              </a:spcAft>
            </a:pPr>
            <a:r>
              <a:rPr sz="1435" b="0">
                <a:solidFill>
                  <a:srgbClr val="E0E0E0"/>
                </a:solidFill>
              </a:rPr>
              <a:t>Reliable Bulk SMS Solutions for Business Communication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905252" y="3390899"/>
            <a:ext cx="666733" cy="666750"/>
          </a:xfrm>
          <a:prstGeom prst="roundRect">
            <a:avLst>
              <a:gd name="adj" fmla="val 50000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67173" y="3569904"/>
            <a:ext cx="342891" cy="289691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5762480" y="3390899"/>
            <a:ext cx="666733" cy="666750"/>
          </a:xfrm>
          <a:prstGeom prst="roundRect">
            <a:avLst>
              <a:gd name="adj" fmla="val 50000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924401" y="3595030"/>
            <a:ext cx="342891" cy="239438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6619709" y="3390899"/>
            <a:ext cx="666733" cy="666750"/>
          </a:xfrm>
          <a:prstGeom prst="roundRect">
            <a:avLst>
              <a:gd name="adj" fmla="val 50000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81630" y="3581728"/>
            <a:ext cx="342891" cy="266043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2762180" y="4438649"/>
            <a:ext cx="2124021" cy="523874"/>
          </a:xfrm>
          <a:prstGeom prst="roundRect">
            <a:avLst>
              <a:gd name="adj" fmla="val 29090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3000299" y="4572000"/>
            <a:ext cx="164778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FFFFFF"/>
                </a:solidFill>
              </a:rPr>
              <a:t>High Speed Delivery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171945" y="4438649"/>
            <a:ext cx="1581110" cy="523874"/>
          </a:xfrm>
          <a:prstGeom prst="roundRect">
            <a:avLst>
              <a:gd name="adj" fmla="val 29090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5410064" y="4572000"/>
            <a:ext cx="1104872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FFFFFF"/>
                </a:solidFill>
              </a:rPr>
              <a:t>Cost Effective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038799" y="4438649"/>
            <a:ext cx="2381190" cy="523874"/>
          </a:xfrm>
          <a:prstGeom prst="roundRect">
            <a:avLst>
              <a:gd name="adj" fmla="val 29090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276918" y="4572000"/>
            <a:ext cx="1904952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FFFFFF"/>
                </a:solidFill>
              </a:rPr>
              <a:t>Multi-Platform Support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1885" y="5143500"/>
            <a:ext cx="30479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1300"/>
              </a:spcBef>
              <a:spcAft>
                <a:spcPts val="0"/>
              </a:spcAft>
            </a:pPr>
            <a:r>
              <a:rPr sz="1196" b="1">
                <a:solidFill>
                  <a:srgbClr val="A9D0F5"/>
                </a:solidFill>
              </a:rPr>
              <a:t>A Service by Bonrix Software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About the Company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238249"/>
            <a:ext cx="5238619" cy="3809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950"/>
              </a:spcAft>
            </a:pPr>
            <a:r>
              <a:rPr sz="1913" b="1">
                <a:solidFill>
                  <a:srgbClr val="003366"/>
                </a:solidFill>
              </a:rPr>
              <a:t>Bonrix Software Systems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66733" y="1904999"/>
            <a:ext cx="5238619" cy="1904999"/>
          </a:xfrm>
          <a:prstGeom prst="roundRect">
            <a:avLst>
              <a:gd name="adj" fmla="val 12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904852" y="214312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09624" y="2268192"/>
            <a:ext cx="266693" cy="22611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71585" y="2143125"/>
            <a:ext cx="4095647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1315" b="1">
                <a:solidFill>
                  <a:srgbClr val="005792"/>
                </a:solidFill>
              </a:rPr>
              <a:t>Location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71585" y="2505074"/>
            <a:ext cx="4095647" cy="10667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A-801, Samudra Complex</a:t>
            </a:r>
            <a:r>
              <a:rPr sz="1104"/>
              <a:t>
</a:t>
            </a:r>
            <a:r>
              <a:rPr sz="1196" b="0">
                <a:solidFill>
                  <a:srgbClr val="333333"/>
                </a:solidFill>
              </a:rPr>
              <a:t> Near Klassic Gold Hotel</a:t>
            </a:r>
            <a:r>
              <a:rPr sz="1104"/>
              <a:t>
</a:t>
            </a:r>
            <a:r>
              <a:rPr sz="1196" b="0">
                <a:solidFill>
                  <a:srgbClr val="333333"/>
                </a:solidFill>
              </a:rPr>
              <a:t> Off C.G. Road, Ahmedabad</a:t>
            </a:r>
            <a:r>
              <a:rPr sz="1104"/>
              <a:t>
</a:t>
            </a:r>
            <a:r>
              <a:rPr sz="1196" b="0">
                <a:solidFill>
                  <a:srgbClr val="333333"/>
                </a:solidFill>
              </a:rPr>
              <a:t> Gujarat, India 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66733" y="4000500"/>
            <a:ext cx="5238619" cy="2171700"/>
          </a:xfrm>
          <a:prstGeom prst="roundRect">
            <a:avLst>
              <a:gd name="adj" fmla="val 1052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ounded Rectangle 10"/>
          <p:cNvSpPr/>
          <p:nvPr/>
        </p:nvSpPr>
        <p:spPr>
          <a:xfrm>
            <a:off x="904852" y="4238624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9624" y="4372389"/>
            <a:ext cx="266693" cy="20872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571585" y="4238624"/>
            <a:ext cx="4095647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1315" b="1">
                <a:solidFill>
                  <a:srgbClr val="005792"/>
                </a:solidFill>
              </a:rPr>
              <a:t>Expertise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71585" y="4600575"/>
            <a:ext cx="4095647" cy="13335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IT Solutions</a:t>
            </a:r>
            <a:r>
              <a:rPr sz="1196" b="0">
                <a:solidFill>
                  <a:srgbClr val="333333"/>
                </a:solidFill>
              </a:rPr>
              <a:t> with focus on:</a:t>
            </a:r>
            <a:r>
              <a:rPr sz="1104"/>
              <a:t>
</a:t>
            </a:r>
            <a:r>
              <a:rPr sz="1196" b="0">
                <a:solidFill>
                  <a:srgbClr val="333333"/>
                </a:solidFill>
              </a:rPr>
              <a:t> • Microsoft .NET</a:t>
            </a:r>
            <a:r>
              <a:rPr sz="1104"/>
              <a:t>
</a:t>
            </a:r>
            <a:r>
              <a:rPr sz="1196" b="0">
                <a:solidFill>
                  <a:srgbClr val="333333"/>
                </a:solidFill>
              </a:rPr>
              <a:t> • ASP</a:t>
            </a:r>
            <a:r>
              <a:rPr sz="1104"/>
              <a:t>
</a:t>
            </a:r>
            <a:r>
              <a:rPr sz="1196" b="0">
                <a:solidFill>
                  <a:srgbClr val="333333"/>
                </a:solidFill>
              </a:rPr>
              <a:t> • J2ME</a:t>
            </a:r>
            <a:r>
              <a:rPr sz="1104"/>
              <a:t>
</a:t>
            </a:r>
            <a:r>
              <a:rPr sz="1196" b="0">
                <a:solidFill>
                  <a:srgbClr val="333333"/>
                </a:solidFill>
              </a:rPr>
              <a:t> • SMS &amp; Communication Services 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286342" y="2457450"/>
            <a:ext cx="5238619" cy="2676524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Services Offered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66733" y="1238250"/>
            <a:ext cx="5286242" cy="1924050"/>
          </a:xfrm>
          <a:prstGeom prst="roundRect">
            <a:avLst>
              <a:gd name="adj" fmla="val 747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904852" y="147637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38199" y="1633171"/>
            <a:ext cx="304792" cy="25790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66833" y="1485900"/>
            <a:ext cx="1342991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3366"/>
                </a:solidFill>
              </a:rPr>
              <a:t>Bulk SMS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66833" y="1819275"/>
            <a:ext cx="1342991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260"/>
              </a:spcBef>
              <a:spcAft>
                <a:spcPts val="0"/>
              </a:spcAft>
            </a:pPr>
            <a:r>
              <a:rPr sz="1076" b="0">
                <a:solidFill>
                  <a:srgbClr val="005792"/>
                </a:solidFill>
              </a:rPr>
              <a:t>stability and speed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0566" y="1666874"/>
            <a:ext cx="4810004" cy="18192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Large numbers of SMS messages for delivery to mobile phone terminals worldwide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Alerts &amp; reminders</a:t>
            </a:r>
            <a:r>
              <a:rPr sz="1196" b="0" dirty="0">
                <a:solidFill>
                  <a:srgbClr val="333333"/>
                </a:solidFill>
              </a:rPr>
              <a:t> for customers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Marketing campaigns</a:t>
            </a:r>
            <a:r>
              <a:rPr sz="1196" b="0" dirty="0">
                <a:solidFill>
                  <a:srgbClr val="333333"/>
                </a:solidFill>
              </a:rPr>
              <a:t> at scale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Staff communication</a:t>
            </a:r>
            <a:r>
              <a:rPr sz="1196" b="0" dirty="0">
                <a:solidFill>
                  <a:srgbClr val="333333"/>
                </a:solidFill>
              </a:rPr>
              <a:t> &amp; updates   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238719" y="1238249"/>
            <a:ext cx="5286242" cy="1924051"/>
          </a:xfrm>
          <a:prstGeom prst="roundRect">
            <a:avLst>
              <a:gd name="adj" fmla="val 747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ounded Rectangle 10"/>
          <p:cNvSpPr/>
          <p:nvPr/>
        </p:nvSpPr>
        <p:spPr>
          <a:xfrm>
            <a:off x="6476838" y="147637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10184" y="1644894"/>
            <a:ext cx="304792" cy="23446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238819" y="1485900"/>
            <a:ext cx="1342991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3366"/>
                </a:solidFill>
              </a:rPr>
              <a:t>VoiceCall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38819" y="1819275"/>
            <a:ext cx="1342991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260"/>
              </a:spcBef>
              <a:spcAft>
                <a:spcPts val="0"/>
              </a:spcAft>
            </a:pPr>
            <a:r>
              <a:rPr sz="1076" b="0">
                <a:solidFill>
                  <a:srgbClr val="005792"/>
                </a:solidFill>
              </a:rPr>
              <a:t>stability and speed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64929" y="1625443"/>
            <a:ext cx="4810004" cy="18192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Pre-recorded voice messages to mobile or landline networks across the country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Automated dialing</a:t>
            </a:r>
            <a:r>
              <a:rPr sz="1196" b="0" dirty="0">
                <a:solidFill>
                  <a:srgbClr val="333333"/>
                </a:solidFill>
              </a:rPr>
              <a:t> multiple numbers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Computer managed</a:t>
            </a:r>
            <a:r>
              <a:rPr sz="1196" b="0" dirty="0">
                <a:solidFill>
                  <a:srgbClr val="333333"/>
                </a:solidFill>
              </a:rPr>
              <a:t> calling lists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Bulk voice calls</a:t>
            </a:r>
            <a:r>
              <a:rPr sz="1196" b="0" dirty="0">
                <a:solidFill>
                  <a:srgbClr val="333333"/>
                </a:solidFill>
              </a:rPr>
              <a:t> for notifications   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66733" y="3390899"/>
            <a:ext cx="5286242" cy="1714500"/>
          </a:xfrm>
          <a:prstGeom prst="roundRect">
            <a:avLst>
              <a:gd name="adj" fmla="val 747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ounded Rectangle 16"/>
          <p:cNvSpPr/>
          <p:nvPr/>
        </p:nvSpPr>
        <p:spPr>
          <a:xfrm>
            <a:off x="876277" y="3531027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8" name="Picture 17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9623" y="3704492"/>
            <a:ext cx="304792" cy="25790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533485" y="3538537"/>
            <a:ext cx="1342991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 dirty="0" err="1">
                <a:solidFill>
                  <a:srgbClr val="003366"/>
                </a:solidFill>
              </a:rPr>
              <a:t>WebSMS</a:t>
            </a:r>
            <a:r>
              <a:rPr sz="1435" b="1" dirty="0">
                <a:solidFill>
                  <a:srgbClr val="003366"/>
                </a:solidFill>
              </a:rPr>
              <a:t> API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33484" y="3876674"/>
            <a:ext cx="1342991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260"/>
              </a:spcBef>
              <a:spcAft>
                <a:spcPts val="0"/>
              </a:spcAft>
            </a:pPr>
            <a:r>
              <a:rPr sz="1076" b="0" dirty="0">
                <a:solidFill>
                  <a:srgbClr val="005792"/>
                </a:solidFill>
              </a:rPr>
              <a:t>stability and speed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14367" y="3633055"/>
            <a:ext cx="4810004" cy="18192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Web SMS with sophisticated features including delivery receipts and customized sender IDs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Real-time delivery</a:t>
            </a:r>
            <a:r>
              <a:rPr sz="1196" b="0" dirty="0">
                <a:solidFill>
                  <a:srgbClr val="333333"/>
                </a:solidFill>
              </a:rPr>
              <a:t> reports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Bulk upload</a:t>
            </a:r>
            <a:r>
              <a:rPr sz="1196" b="0" dirty="0">
                <a:solidFill>
                  <a:srgbClr val="333333"/>
                </a:solidFill>
              </a:rPr>
              <a:t> from Excel files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CSV download</a:t>
            </a:r>
            <a:r>
              <a:rPr sz="1196" b="0" dirty="0">
                <a:solidFill>
                  <a:srgbClr val="333333"/>
                </a:solidFill>
              </a:rPr>
              <a:t> for reports   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238719" y="3416144"/>
            <a:ext cx="5286242" cy="1730685"/>
          </a:xfrm>
          <a:prstGeom prst="roundRect">
            <a:avLst>
              <a:gd name="adj" fmla="val 747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ounded Rectangle 22"/>
          <p:cNvSpPr/>
          <p:nvPr/>
        </p:nvSpPr>
        <p:spPr>
          <a:xfrm>
            <a:off x="6448263" y="3531027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4" name="Picture 23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596478" y="3700861"/>
            <a:ext cx="304792" cy="28721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7200494" y="3581400"/>
            <a:ext cx="2724081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 dirty="0" err="1">
                <a:solidFill>
                  <a:srgbClr val="003366"/>
                </a:solidFill>
              </a:rPr>
              <a:t>BulkSMS</a:t>
            </a:r>
            <a:r>
              <a:rPr sz="1435" b="1" dirty="0">
                <a:solidFill>
                  <a:srgbClr val="003366"/>
                </a:solidFill>
              </a:rPr>
              <a:t> via Modem/Mobile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195041" y="3876674"/>
            <a:ext cx="2724081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260"/>
              </a:spcBef>
              <a:spcAft>
                <a:spcPts val="0"/>
              </a:spcAft>
            </a:pPr>
            <a:r>
              <a:rPr sz="1076" b="0" dirty="0">
                <a:solidFill>
                  <a:srgbClr val="005792"/>
                </a:solidFill>
              </a:rPr>
              <a:t>stability and speed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32468" y="3630455"/>
            <a:ext cx="4810004" cy="18192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Send bulk SMS directly through GSM/CDMA modems or mobile devices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Direct connection</a:t>
            </a:r>
            <a:r>
              <a:rPr sz="1196" b="0" dirty="0">
                <a:solidFill>
                  <a:srgbClr val="333333"/>
                </a:solidFill>
              </a:rPr>
              <a:t> to networks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No internet</a:t>
            </a:r>
            <a:r>
              <a:rPr sz="1196" b="0" dirty="0">
                <a:solidFill>
                  <a:srgbClr val="333333"/>
                </a:solidFill>
              </a:rPr>
              <a:t> dependency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Cost-effective</a:t>
            </a:r>
            <a:r>
              <a:rPr sz="1196" b="0" dirty="0">
                <a:solidFill>
                  <a:srgbClr val="333333"/>
                </a:solidFill>
              </a:rPr>
              <a:t> for local messaging   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523861" y="5289970"/>
            <a:ext cx="10858228" cy="1360212"/>
          </a:xfrm>
          <a:prstGeom prst="roundRect">
            <a:avLst>
              <a:gd name="adj" fmla="val 10389"/>
            </a:avLst>
          </a:prstGeom>
          <a:solidFill>
            <a:srgbClr val="00579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970159" y="5431917"/>
            <a:ext cx="10381990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300"/>
              </a:spcAft>
            </a:pPr>
            <a:r>
              <a:rPr sz="1435" b="1" dirty="0">
                <a:solidFill>
                  <a:srgbClr val="003366"/>
                </a:solidFill>
              </a:rPr>
              <a:t> </a:t>
            </a:r>
            <a:r>
              <a:rPr sz="1104" dirty="0"/>
              <a:t>  </a:t>
            </a:r>
            <a:r>
              <a:rPr sz="1435" b="1" dirty="0">
                <a:solidFill>
                  <a:srgbClr val="003366"/>
                </a:solidFill>
              </a:rPr>
              <a:t> Additional Features </a:t>
            </a:r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27329" y="5466497"/>
            <a:ext cx="266693" cy="226115"/>
          </a:xfrm>
          <a:prstGeom prst="rect">
            <a:avLst/>
          </a:prstGeom>
        </p:spPr>
      </p:pic>
      <p:sp>
        <p:nvSpPr>
          <p:cNvPr id="31" name="Rounded Rectangle 30"/>
          <p:cNvSpPr/>
          <p:nvPr/>
        </p:nvSpPr>
        <p:spPr>
          <a:xfrm>
            <a:off x="814367" y="5860090"/>
            <a:ext cx="3333666" cy="523874"/>
          </a:xfrm>
          <a:prstGeom prst="roundRect">
            <a:avLst>
              <a:gd name="adj" fmla="val 2909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2" name="Picture 31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962000" y="6031635"/>
            <a:ext cx="228594" cy="194309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1214404" y="5992073"/>
            <a:ext cx="198115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 dirty="0">
                <a:solidFill>
                  <a:srgbClr val="003366"/>
                </a:solidFill>
              </a:rPr>
              <a:t>Multi-Language Support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4232727" y="5866327"/>
            <a:ext cx="3333666" cy="523874"/>
          </a:xfrm>
          <a:prstGeom prst="roundRect">
            <a:avLst>
              <a:gd name="adj" fmla="val 2909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5" name="Picture 34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4406528" y="6040207"/>
            <a:ext cx="228594" cy="177164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4719816" y="5992073"/>
            <a:ext cx="145728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 dirty="0">
                <a:solidFill>
                  <a:srgbClr val="003366"/>
                </a:solidFill>
              </a:rPr>
              <a:t>Flexible Solutions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7740194" y="5874118"/>
            <a:ext cx="3333666" cy="523874"/>
          </a:xfrm>
          <a:prstGeom prst="roundRect">
            <a:avLst>
              <a:gd name="adj" fmla="val 2909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8" name="Picture 37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918146" y="6024578"/>
            <a:ext cx="228594" cy="142875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8181770" y="5992073"/>
            <a:ext cx="1400139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 dirty="0">
                <a:solidFill>
                  <a:srgbClr val="003366"/>
                </a:solidFill>
              </a:rPr>
              <a:t>Reseller Program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Key Features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66733" y="1238249"/>
            <a:ext cx="5286242" cy="1914525"/>
          </a:xfrm>
          <a:prstGeom prst="roundRect">
            <a:avLst>
              <a:gd name="adj" fmla="val 747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904852" y="147637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38199" y="1633171"/>
            <a:ext cx="304792" cy="25790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66833" y="1619250"/>
            <a:ext cx="2381190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3366"/>
                </a:solidFill>
              </a:rPr>
              <a:t>Multi-Language Support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84867" y="1603664"/>
            <a:ext cx="4810004" cy="18192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Send SMS in your preferred language</a:t>
            </a:r>
            <a:r>
              <a:rPr sz="1196" b="0" dirty="0">
                <a:solidFill>
                  <a:srgbClr val="333333"/>
                </a:solidFill>
              </a:rPr>
              <a:t> including Gujarati, Hindi, English, and more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Regional language</a:t>
            </a:r>
            <a:r>
              <a:rPr sz="1196" b="0" dirty="0">
                <a:solidFill>
                  <a:srgbClr val="333333"/>
                </a:solidFill>
              </a:rPr>
              <a:t> compatibility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Long SMS</a:t>
            </a:r>
            <a:r>
              <a:rPr sz="1196" b="0" dirty="0">
                <a:solidFill>
                  <a:srgbClr val="333333"/>
                </a:solidFill>
              </a:rPr>
              <a:t> support (&gt;1000 characters)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Unicode</a:t>
            </a:r>
            <a:r>
              <a:rPr sz="1196" b="0" dirty="0">
                <a:solidFill>
                  <a:srgbClr val="333333"/>
                </a:solidFill>
              </a:rPr>
              <a:t> character support   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38719" y="1238249"/>
            <a:ext cx="5286242" cy="1914525"/>
          </a:xfrm>
          <a:prstGeom prst="roundRect">
            <a:avLst>
              <a:gd name="adj" fmla="val 747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ounded Rectangle 9"/>
          <p:cNvSpPr/>
          <p:nvPr/>
        </p:nvSpPr>
        <p:spPr>
          <a:xfrm>
            <a:off x="6476838" y="147637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10184" y="1644894"/>
            <a:ext cx="304792" cy="23446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238819" y="1619250"/>
            <a:ext cx="1743031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3366"/>
                </a:solidFill>
              </a:rPr>
              <a:t>Flexible Solutions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76838" y="1586677"/>
            <a:ext cx="4810004" cy="18192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Choose plans as per your needs</a:t>
            </a:r>
            <a:r>
              <a:rPr sz="1196" b="0" dirty="0">
                <a:solidFill>
                  <a:srgbClr val="333333"/>
                </a:solidFill>
              </a:rPr>
              <a:t> with the ability to downgrade or upgrade anytime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Scalable</a:t>
            </a:r>
            <a:r>
              <a:rPr sz="1196" b="0" dirty="0">
                <a:solidFill>
                  <a:srgbClr val="333333"/>
                </a:solidFill>
              </a:rPr>
              <a:t> pricing plans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No lock-in</a:t>
            </a:r>
            <a:r>
              <a:rPr sz="1196" b="0" dirty="0">
                <a:solidFill>
                  <a:srgbClr val="333333"/>
                </a:solidFill>
              </a:rPr>
              <a:t> contracts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Customizable</a:t>
            </a:r>
            <a:r>
              <a:rPr sz="1196" b="0" dirty="0">
                <a:solidFill>
                  <a:srgbClr val="333333"/>
                </a:solidFill>
              </a:rPr>
              <a:t> solutions   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46748" y="3335413"/>
            <a:ext cx="5286242" cy="1639567"/>
          </a:xfrm>
          <a:prstGeom prst="roundRect">
            <a:avLst>
              <a:gd name="adj" fmla="val 747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ed Rectangle 14"/>
          <p:cNvSpPr/>
          <p:nvPr/>
        </p:nvSpPr>
        <p:spPr>
          <a:xfrm>
            <a:off x="843268" y="347359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71525" y="3681381"/>
            <a:ext cx="304792" cy="213946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479728" y="3554986"/>
            <a:ext cx="1904952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 dirty="0">
                <a:solidFill>
                  <a:srgbClr val="003366"/>
                </a:solidFill>
              </a:rPr>
              <a:t>Stability and Speed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92235" y="3561121"/>
            <a:ext cx="4810004" cy="18192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High-speed delivery</a:t>
            </a:r>
            <a:r>
              <a:rPr sz="1196" b="0" dirty="0">
                <a:solidFill>
                  <a:srgbClr val="333333"/>
                </a:solidFill>
              </a:rPr>
              <a:t> with reliable infrastructure ensuring messages reach instantly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99.9% uptime</a:t>
            </a:r>
            <a:r>
              <a:rPr sz="1196" b="0" dirty="0">
                <a:solidFill>
                  <a:srgbClr val="333333"/>
                </a:solidFill>
              </a:rPr>
              <a:t> guarantee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Real-time</a:t>
            </a:r>
            <a:r>
              <a:rPr sz="1196" b="0" dirty="0">
                <a:solidFill>
                  <a:srgbClr val="333333"/>
                </a:solidFill>
              </a:rPr>
              <a:t> delivery reports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Multiple gateways</a:t>
            </a:r>
            <a:r>
              <a:rPr sz="1196" b="0" dirty="0">
                <a:solidFill>
                  <a:srgbClr val="333333"/>
                </a:solidFill>
              </a:rPr>
              <a:t> for redundancy   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188251" y="3335413"/>
            <a:ext cx="5286242" cy="1662281"/>
          </a:xfrm>
          <a:prstGeom prst="roundRect">
            <a:avLst>
              <a:gd name="adj" fmla="val 747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9"/>
          <p:cNvSpPr/>
          <p:nvPr/>
        </p:nvSpPr>
        <p:spPr>
          <a:xfrm>
            <a:off x="6459302" y="3517119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584581" y="3702596"/>
            <a:ext cx="304792" cy="260838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7162620" y="3537741"/>
            <a:ext cx="2095447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3366"/>
                </a:solidFill>
              </a:rPr>
              <a:t>Advanced Integration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26370" y="3586092"/>
            <a:ext cx="4810004" cy="18192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Seamless connectivity</a:t>
            </a:r>
            <a:r>
              <a:rPr sz="1196" b="0" dirty="0">
                <a:solidFill>
                  <a:srgbClr val="333333"/>
                </a:solidFill>
              </a:rPr>
              <a:t> with your existing systems and workflows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API integration</a:t>
            </a:r>
            <a:r>
              <a:rPr sz="1196" b="0" dirty="0">
                <a:solidFill>
                  <a:srgbClr val="333333"/>
                </a:solidFill>
              </a:rPr>
              <a:t> for developers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Excel integration</a:t>
            </a:r>
            <a:r>
              <a:rPr sz="1196" b="0" dirty="0">
                <a:solidFill>
                  <a:srgbClr val="333333"/>
                </a:solidFill>
              </a:rPr>
              <a:t> for bulk uploads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Plugin support</a:t>
            </a:r>
            <a:r>
              <a:rPr sz="1196" b="0" dirty="0">
                <a:solidFill>
                  <a:srgbClr val="333333"/>
                </a:solidFill>
              </a:rPr>
              <a:t> for popular platforms   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575354" y="5139169"/>
            <a:ext cx="10858228" cy="1358613"/>
          </a:xfrm>
          <a:prstGeom prst="roundRect">
            <a:avLst>
              <a:gd name="adj" fmla="val 10389"/>
            </a:avLst>
          </a:prstGeom>
          <a:solidFill>
            <a:srgbClr val="00579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971525" y="5228847"/>
            <a:ext cx="10381990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300"/>
              </a:spcAft>
            </a:pPr>
            <a:r>
              <a:rPr sz="1435" b="1" dirty="0">
                <a:solidFill>
                  <a:srgbClr val="003366"/>
                </a:solidFill>
              </a:rPr>
              <a:t> </a:t>
            </a:r>
            <a:r>
              <a:rPr sz="1104" dirty="0"/>
              <a:t>  </a:t>
            </a:r>
            <a:r>
              <a:rPr sz="1435" b="1" dirty="0">
                <a:solidFill>
                  <a:srgbClr val="003366"/>
                </a:solidFill>
              </a:rPr>
              <a:t> Additional Capabilities </a:t>
            </a:r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93123" y="5256228"/>
            <a:ext cx="266693" cy="226115"/>
          </a:xfrm>
          <a:prstGeom prst="rect">
            <a:avLst/>
          </a:prstGeom>
        </p:spPr>
      </p:pic>
      <p:sp>
        <p:nvSpPr>
          <p:cNvPr id="27" name="Rounded Rectangle 26"/>
          <p:cNvSpPr/>
          <p:nvPr/>
        </p:nvSpPr>
        <p:spPr>
          <a:xfrm>
            <a:off x="930602" y="5626068"/>
            <a:ext cx="3333666" cy="523874"/>
          </a:xfrm>
          <a:prstGeom prst="roundRect">
            <a:avLst>
              <a:gd name="adj" fmla="val 2909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8" name="Picture 27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059816" y="5745352"/>
            <a:ext cx="228594" cy="217170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1371565" y="5768943"/>
            <a:ext cx="1323941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003366"/>
                </a:solidFill>
              </a:rPr>
              <a:t>Secure Platform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4432098" y="5613798"/>
            <a:ext cx="3333666" cy="523874"/>
          </a:xfrm>
          <a:prstGeom prst="roundRect">
            <a:avLst>
              <a:gd name="adj" fmla="val 2909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1" name="Picture 30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4619516" y="5806312"/>
            <a:ext cx="228594" cy="177164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986211" y="5745352"/>
            <a:ext cx="106677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 dirty="0">
                <a:solidFill>
                  <a:srgbClr val="003366"/>
                </a:solidFill>
              </a:rPr>
              <a:t>24/7 Support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7932840" y="5613798"/>
            <a:ext cx="3333666" cy="523874"/>
          </a:xfrm>
          <a:prstGeom prst="roundRect">
            <a:avLst>
              <a:gd name="adj" fmla="val 2909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4" name="Picture 33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8193199" y="5806312"/>
            <a:ext cx="228594" cy="177164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8487635" y="5768943"/>
            <a:ext cx="146681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 dirty="0">
                <a:solidFill>
                  <a:srgbClr val="003366"/>
                </a:solidFill>
              </a:rPr>
              <a:t>Detailed Analytics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Pricing Plans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238249"/>
            <a:ext cx="10858228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315" b="1">
                <a:solidFill>
                  <a:srgbClr val="005792"/>
                </a:solidFill>
              </a:rPr>
              <a:t>Choose the perfect plan for your business needs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66733" y="1790700"/>
            <a:ext cx="2524061" cy="4819650"/>
          </a:xfrm>
          <a:prstGeom prst="roundRect">
            <a:avLst>
              <a:gd name="adj" fmla="val 905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904852" y="2028825"/>
            <a:ext cx="2047823" cy="3429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325"/>
              </a:spcAft>
            </a:pPr>
            <a:r>
              <a:rPr sz="1674" b="1">
                <a:solidFill>
                  <a:srgbClr val="003366"/>
                </a:solidFill>
              </a:rPr>
              <a:t>Silver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4852" y="2419349"/>
            <a:ext cx="2047823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5792"/>
                </a:solidFill>
              </a:rPr>
              <a:t>₹ 26 Paisa / SMS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04852" y="3057525"/>
            <a:ext cx="2047823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5,000</a:t>
            </a:r>
            <a:r>
              <a:rPr sz="1196" b="0">
                <a:solidFill>
                  <a:srgbClr val="333333"/>
                </a:solidFill>
              </a:rPr>
              <a:t> SMS credits </a:t>
            </a:r>
          </a:p>
        </p:txBody>
      </p:sp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04852" y="3071532"/>
            <a:ext cx="190495" cy="16248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04852" y="3467100"/>
            <a:ext cx="2047823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1 Year</a:t>
            </a:r>
            <a:r>
              <a:rPr sz="1196" b="0">
                <a:solidFill>
                  <a:srgbClr val="333333"/>
                </a:solidFill>
              </a:rPr>
              <a:t> validity 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04852" y="3481107"/>
            <a:ext cx="190495" cy="16248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904852" y="3876674"/>
            <a:ext cx="2047823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24/7</a:t>
            </a:r>
            <a:r>
              <a:rPr sz="1196" b="0">
                <a:solidFill>
                  <a:srgbClr val="333333"/>
                </a:solidFill>
              </a:rPr>
              <a:t> support </a:t>
            </a:r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04852" y="3890682"/>
            <a:ext cx="190495" cy="16248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904852" y="4286250"/>
            <a:ext cx="2047823" cy="53339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Real-time</a:t>
            </a:r>
            <a:r>
              <a:rPr sz="1196" b="0">
                <a:solidFill>
                  <a:srgbClr val="333333"/>
                </a:solidFill>
              </a:rPr>
              <a:t> delivery reports </a:t>
            </a:r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04852" y="4300257"/>
            <a:ext cx="190495" cy="16248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904852" y="5153024"/>
            <a:ext cx="2047823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315" b="1">
                <a:solidFill>
                  <a:srgbClr val="003366"/>
                </a:solidFill>
              </a:rPr>
              <a:t>Rs. 1,200 Only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04852" y="5514975"/>
            <a:ext cx="2047823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300"/>
              </a:spcAft>
            </a:pPr>
            <a:r>
              <a:rPr sz="1076" b="0">
                <a:solidFill>
                  <a:srgbClr val="666666"/>
                </a:solidFill>
              </a:rPr>
              <a:t>Rs. 1,534 (with 18% GST)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904852" y="5924549"/>
            <a:ext cx="2047823" cy="447675"/>
          </a:xfrm>
          <a:prstGeom prst="roundRect">
            <a:avLst>
              <a:gd name="adj" fmla="val 25531"/>
            </a:avLst>
          </a:prstGeom>
          <a:solidFill>
            <a:srgbClr val="00579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904852" y="5924549"/>
            <a:ext cx="2047823" cy="44767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FFFFFF"/>
                </a:solidFill>
              </a:rPr>
              <a:t>Order Now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428914" y="1790700"/>
            <a:ext cx="2524061" cy="4819650"/>
          </a:xfrm>
          <a:prstGeom prst="roundRect">
            <a:avLst>
              <a:gd name="adj" fmla="val 905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3667033" y="2028825"/>
            <a:ext cx="2047823" cy="3429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325"/>
              </a:spcAft>
            </a:pPr>
            <a:r>
              <a:rPr sz="1674" b="1">
                <a:solidFill>
                  <a:srgbClr val="003366"/>
                </a:solidFill>
              </a:rPr>
              <a:t>Gold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67033" y="2419349"/>
            <a:ext cx="2047823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5792"/>
                </a:solidFill>
              </a:rPr>
              <a:t>₹ 22 Paisa / SMS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667033" y="3057525"/>
            <a:ext cx="2047823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25,000</a:t>
            </a:r>
            <a:r>
              <a:rPr sz="1196" b="0">
                <a:solidFill>
                  <a:srgbClr val="333333"/>
                </a:solidFill>
              </a:rPr>
              <a:t> SMS credits </a:t>
            </a:r>
          </a:p>
        </p:txBody>
      </p:sp>
      <p:pic>
        <p:nvPicPr>
          <p:cNvPr id="24" name="Picture 23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667033" y="3071532"/>
            <a:ext cx="190495" cy="16248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3667033" y="3467100"/>
            <a:ext cx="2047823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1 Year</a:t>
            </a:r>
            <a:r>
              <a:rPr sz="1196" b="0">
                <a:solidFill>
                  <a:srgbClr val="333333"/>
                </a:solidFill>
              </a:rPr>
              <a:t> validity </a:t>
            </a:r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667033" y="3481107"/>
            <a:ext cx="190495" cy="162485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3667033" y="3876674"/>
            <a:ext cx="2047823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24/7</a:t>
            </a:r>
            <a:r>
              <a:rPr sz="1196" b="0">
                <a:solidFill>
                  <a:srgbClr val="333333"/>
                </a:solidFill>
              </a:rPr>
              <a:t> support </a:t>
            </a:r>
          </a:p>
        </p:txBody>
      </p:sp>
      <p:pic>
        <p:nvPicPr>
          <p:cNvPr id="28" name="Picture 27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667033" y="3890682"/>
            <a:ext cx="190495" cy="162485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3667033" y="4286250"/>
            <a:ext cx="2047823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API access</a:t>
            </a:r>
            <a:r>
              <a:rPr sz="1196" b="0">
                <a:solidFill>
                  <a:srgbClr val="333333"/>
                </a:solidFill>
              </a:rPr>
              <a:t> included </a:t>
            </a:r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667033" y="4300257"/>
            <a:ext cx="190495" cy="162485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3667033" y="5153024"/>
            <a:ext cx="2047823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315" b="1">
                <a:solidFill>
                  <a:srgbClr val="003366"/>
                </a:solidFill>
              </a:rPr>
              <a:t>Rs. 5,000 Only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67033" y="5514975"/>
            <a:ext cx="2047823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300"/>
              </a:spcAft>
            </a:pPr>
            <a:r>
              <a:rPr sz="1076" b="0">
                <a:solidFill>
                  <a:srgbClr val="666666"/>
                </a:solidFill>
              </a:rPr>
              <a:t>Rs. 6,450 (with 18% GST)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3667033" y="5924549"/>
            <a:ext cx="2047823" cy="447675"/>
          </a:xfrm>
          <a:prstGeom prst="roundRect">
            <a:avLst>
              <a:gd name="adj" fmla="val 25531"/>
            </a:avLst>
          </a:prstGeom>
          <a:solidFill>
            <a:srgbClr val="00579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3667033" y="5924549"/>
            <a:ext cx="2047823" cy="44767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FFFFFF"/>
                </a:solidFill>
              </a:rPr>
              <a:t>Order Now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6191095" y="1790700"/>
            <a:ext cx="2562160" cy="4819650"/>
          </a:xfrm>
          <a:prstGeom prst="roundRect">
            <a:avLst>
              <a:gd name="adj" fmla="val 8921"/>
            </a:avLst>
          </a:prstGeom>
          <a:solidFill>
            <a:srgbClr val="FFFFFF"/>
          </a:solidFill>
          <a:ln w="16510">
            <a:solidFill>
              <a:srgbClr val="00579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Rectangle 35"/>
          <p:cNvSpPr/>
          <p:nvPr/>
        </p:nvSpPr>
        <p:spPr>
          <a:xfrm>
            <a:off x="8057948" y="1628775"/>
            <a:ext cx="1019149" cy="266699"/>
          </a:xfrm>
          <a:prstGeom prst="rect">
            <a:avLst/>
          </a:prstGeom>
          <a:solidFill>
            <a:srgbClr val="00579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8057948" y="1628775"/>
            <a:ext cx="1019149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1">
                <a:solidFill>
                  <a:srgbClr val="FFFFFF"/>
                </a:solidFill>
              </a:rPr>
              <a:t>Popular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457788" y="2047874"/>
            <a:ext cx="2047823" cy="3429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325"/>
              </a:spcAft>
            </a:pPr>
            <a:r>
              <a:rPr sz="1674" b="1">
                <a:solidFill>
                  <a:srgbClr val="003366"/>
                </a:solidFill>
              </a:rPr>
              <a:t>Diamond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457788" y="2438400"/>
            <a:ext cx="2047823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5792"/>
                </a:solidFill>
              </a:rPr>
              <a:t>₹ 20 Paisa / SMS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457788" y="3076574"/>
            <a:ext cx="2047823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50,000</a:t>
            </a:r>
            <a:r>
              <a:rPr sz="1196" b="0">
                <a:solidFill>
                  <a:srgbClr val="333333"/>
                </a:solidFill>
              </a:rPr>
              <a:t> SMS credits </a:t>
            </a:r>
          </a:p>
        </p:txBody>
      </p:sp>
      <p:pic>
        <p:nvPicPr>
          <p:cNvPr id="41" name="Picture 40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57788" y="3090582"/>
            <a:ext cx="190495" cy="162485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6457788" y="3486150"/>
            <a:ext cx="2047823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1 Year</a:t>
            </a:r>
            <a:r>
              <a:rPr sz="1196" b="0">
                <a:solidFill>
                  <a:srgbClr val="333333"/>
                </a:solidFill>
              </a:rPr>
              <a:t> validity </a:t>
            </a:r>
          </a:p>
        </p:txBody>
      </p:sp>
      <p:pic>
        <p:nvPicPr>
          <p:cNvPr id="43" name="Picture 42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57788" y="3500157"/>
            <a:ext cx="190495" cy="162485"/>
          </a:xfrm>
          <a:prstGeom prst="rect">
            <a:avLst/>
          </a:prstGeom>
        </p:spPr>
      </p:pic>
      <p:sp>
        <p:nvSpPr>
          <p:cNvPr id="44" name="TextBox 43"/>
          <p:cNvSpPr txBox="1"/>
          <p:nvPr/>
        </p:nvSpPr>
        <p:spPr>
          <a:xfrm>
            <a:off x="6457788" y="3895724"/>
            <a:ext cx="2047823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Priority</a:t>
            </a:r>
            <a:r>
              <a:rPr sz="1196" b="0">
                <a:solidFill>
                  <a:srgbClr val="333333"/>
                </a:solidFill>
              </a:rPr>
              <a:t> support </a:t>
            </a:r>
          </a:p>
        </p:txBody>
      </p:sp>
      <p:pic>
        <p:nvPicPr>
          <p:cNvPr id="45" name="Picture 4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57788" y="3909732"/>
            <a:ext cx="190495" cy="162485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6457788" y="4305300"/>
            <a:ext cx="2047823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Advanced</a:t>
            </a:r>
            <a:r>
              <a:rPr sz="1196" b="0">
                <a:solidFill>
                  <a:srgbClr val="333333"/>
                </a:solidFill>
              </a:rPr>
              <a:t> analytics </a:t>
            </a:r>
          </a:p>
        </p:txBody>
      </p:sp>
      <p:pic>
        <p:nvPicPr>
          <p:cNvPr id="47" name="Picture 46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57788" y="4319307"/>
            <a:ext cx="190495" cy="162485"/>
          </a:xfrm>
          <a:prstGeom prst="rect">
            <a:avLst/>
          </a:prstGeom>
        </p:spPr>
      </p:pic>
      <p:sp>
        <p:nvSpPr>
          <p:cNvPr id="48" name="TextBox 47"/>
          <p:cNvSpPr txBox="1"/>
          <p:nvPr/>
        </p:nvSpPr>
        <p:spPr>
          <a:xfrm>
            <a:off x="6457788" y="5133975"/>
            <a:ext cx="2047823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315" b="1">
                <a:solidFill>
                  <a:srgbClr val="003366"/>
                </a:solidFill>
              </a:rPr>
              <a:t>Rs. 9,000 Only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457788" y="5495924"/>
            <a:ext cx="2047823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300"/>
              </a:spcAft>
            </a:pPr>
            <a:r>
              <a:rPr sz="1076" b="0">
                <a:solidFill>
                  <a:srgbClr val="666666"/>
                </a:solidFill>
              </a:rPr>
              <a:t>Rs. 11,800 (with 18% GST)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6457788" y="5905500"/>
            <a:ext cx="2047823" cy="447675"/>
          </a:xfrm>
          <a:prstGeom prst="roundRect">
            <a:avLst>
              <a:gd name="adj" fmla="val 25531"/>
            </a:avLst>
          </a:prstGeom>
          <a:solidFill>
            <a:srgbClr val="00579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1" name="TextBox 50"/>
          <p:cNvSpPr txBox="1"/>
          <p:nvPr/>
        </p:nvSpPr>
        <p:spPr>
          <a:xfrm>
            <a:off x="6457788" y="5905500"/>
            <a:ext cx="2047823" cy="44767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FFFFFF"/>
                </a:solidFill>
              </a:rPr>
              <a:t>Order Now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9000899" y="1790700"/>
            <a:ext cx="2524061" cy="4819650"/>
          </a:xfrm>
          <a:prstGeom prst="roundRect">
            <a:avLst>
              <a:gd name="adj" fmla="val 905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TextBox 52"/>
          <p:cNvSpPr txBox="1"/>
          <p:nvPr/>
        </p:nvSpPr>
        <p:spPr>
          <a:xfrm>
            <a:off x="9239019" y="2028825"/>
            <a:ext cx="2047823" cy="3429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325"/>
              </a:spcAft>
            </a:pPr>
            <a:r>
              <a:rPr sz="1674" b="1">
                <a:solidFill>
                  <a:srgbClr val="003366"/>
                </a:solidFill>
              </a:rPr>
              <a:t>Platinum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9239019" y="2419349"/>
            <a:ext cx="2047823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5792"/>
                </a:solidFill>
              </a:rPr>
              <a:t>₹ 18 Paisa / SMS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9239019" y="3057525"/>
            <a:ext cx="2047823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1,00,000</a:t>
            </a:r>
            <a:r>
              <a:rPr sz="1196" b="0">
                <a:solidFill>
                  <a:srgbClr val="333333"/>
                </a:solidFill>
              </a:rPr>
              <a:t> SMS credits </a:t>
            </a:r>
          </a:p>
        </p:txBody>
      </p:sp>
      <p:pic>
        <p:nvPicPr>
          <p:cNvPr id="56" name="Picture 5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239019" y="3071532"/>
            <a:ext cx="190495" cy="162485"/>
          </a:xfrm>
          <a:prstGeom prst="rect">
            <a:avLst/>
          </a:prstGeom>
        </p:spPr>
      </p:pic>
      <p:sp>
        <p:nvSpPr>
          <p:cNvPr id="57" name="TextBox 56"/>
          <p:cNvSpPr txBox="1"/>
          <p:nvPr/>
        </p:nvSpPr>
        <p:spPr>
          <a:xfrm>
            <a:off x="9239019" y="3467100"/>
            <a:ext cx="2047823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1 Year</a:t>
            </a:r>
            <a:r>
              <a:rPr sz="1196" b="0">
                <a:solidFill>
                  <a:srgbClr val="333333"/>
                </a:solidFill>
              </a:rPr>
              <a:t> validity </a:t>
            </a:r>
          </a:p>
        </p:txBody>
      </p:sp>
      <p:pic>
        <p:nvPicPr>
          <p:cNvPr id="58" name="Picture 57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239019" y="3481107"/>
            <a:ext cx="190495" cy="162485"/>
          </a:xfrm>
          <a:prstGeom prst="rect">
            <a:avLst/>
          </a:prstGeom>
        </p:spPr>
      </p:pic>
      <p:sp>
        <p:nvSpPr>
          <p:cNvPr id="59" name="TextBox 58"/>
          <p:cNvSpPr txBox="1"/>
          <p:nvPr/>
        </p:nvSpPr>
        <p:spPr>
          <a:xfrm>
            <a:off x="9239019" y="3876674"/>
            <a:ext cx="2047823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Dedicated</a:t>
            </a:r>
            <a:r>
              <a:rPr sz="1196" b="0">
                <a:solidFill>
                  <a:srgbClr val="333333"/>
                </a:solidFill>
              </a:rPr>
              <a:t> support </a:t>
            </a:r>
          </a:p>
        </p:txBody>
      </p:sp>
      <p:pic>
        <p:nvPicPr>
          <p:cNvPr id="60" name="Picture 59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239019" y="3890682"/>
            <a:ext cx="190495" cy="162485"/>
          </a:xfrm>
          <a:prstGeom prst="rect">
            <a:avLst/>
          </a:prstGeom>
        </p:spPr>
      </p:pic>
      <p:sp>
        <p:nvSpPr>
          <p:cNvPr id="61" name="TextBox 60"/>
          <p:cNvSpPr txBox="1"/>
          <p:nvPr/>
        </p:nvSpPr>
        <p:spPr>
          <a:xfrm>
            <a:off x="9239019" y="4286250"/>
            <a:ext cx="2047823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Custom</a:t>
            </a:r>
            <a:r>
              <a:rPr sz="1196" b="0">
                <a:solidFill>
                  <a:srgbClr val="333333"/>
                </a:solidFill>
              </a:rPr>
              <a:t> integration </a:t>
            </a:r>
          </a:p>
        </p:txBody>
      </p:sp>
      <p:pic>
        <p:nvPicPr>
          <p:cNvPr id="62" name="Picture 61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239019" y="4300257"/>
            <a:ext cx="190495" cy="162485"/>
          </a:xfrm>
          <a:prstGeom prst="rect">
            <a:avLst/>
          </a:prstGeom>
        </p:spPr>
      </p:pic>
      <p:sp>
        <p:nvSpPr>
          <p:cNvPr id="63" name="TextBox 62"/>
          <p:cNvSpPr txBox="1"/>
          <p:nvPr/>
        </p:nvSpPr>
        <p:spPr>
          <a:xfrm>
            <a:off x="9239019" y="5153024"/>
            <a:ext cx="2047823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315" b="1">
                <a:solidFill>
                  <a:srgbClr val="003366"/>
                </a:solidFill>
              </a:rPr>
              <a:t>Rs. 16,000 Only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239019" y="5514975"/>
            <a:ext cx="2047823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300"/>
              </a:spcAft>
            </a:pPr>
            <a:r>
              <a:rPr sz="1076" b="0">
                <a:solidFill>
                  <a:srgbClr val="666666"/>
                </a:solidFill>
              </a:rPr>
              <a:t>Rs. 21,240 (with 18% GST)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9239019" y="5924549"/>
            <a:ext cx="2047823" cy="447675"/>
          </a:xfrm>
          <a:prstGeom prst="roundRect">
            <a:avLst>
              <a:gd name="adj" fmla="val 25531"/>
            </a:avLst>
          </a:prstGeom>
          <a:solidFill>
            <a:srgbClr val="00579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6" name="TextBox 65"/>
          <p:cNvSpPr txBox="1"/>
          <p:nvPr/>
        </p:nvSpPr>
        <p:spPr>
          <a:xfrm>
            <a:off x="9239019" y="5924549"/>
            <a:ext cx="2047823" cy="44767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FFFFFF"/>
                </a:solidFill>
              </a:rPr>
              <a:t>Order Now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1523961" y="6491717"/>
            <a:ext cx="9810504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All plans include </a:t>
            </a:r>
            <a:r>
              <a:rPr sz="1196" b="1" dirty="0">
                <a:solidFill>
                  <a:srgbClr val="005792"/>
                </a:solidFill>
              </a:rPr>
              <a:t>transactional SMS</a:t>
            </a:r>
            <a:r>
              <a:rPr sz="1196" b="0" dirty="0">
                <a:solidFill>
                  <a:srgbClr val="333333"/>
                </a:solidFill>
              </a:rPr>
              <a:t> with delivery reports. You can </a:t>
            </a:r>
            <a:r>
              <a:rPr sz="1196" b="1" dirty="0">
                <a:solidFill>
                  <a:srgbClr val="005792"/>
                </a:solidFill>
              </a:rPr>
              <a:t>upgrade or downgrade</a:t>
            </a:r>
            <a:r>
              <a:rPr sz="1196" b="0" dirty="0">
                <a:solidFill>
                  <a:srgbClr val="333333"/>
                </a:solidFill>
              </a:rPr>
              <a:t> your plan at any time based on your business needs.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Benefits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66733" y="1238250"/>
            <a:ext cx="5286242" cy="1962148"/>
          </a:xfrm>
          <a:prstGeom prst="roundRect">
            <a:avLst>
              <a:gd name="adj" fmla="val 747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904852" y="147637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38199" y="1639032"/>
            <a:ext cx="304792" cy="24618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66833" y="1619250"/>
            <a:ext cx="2971725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3366"/>
                </a:solidFill>
              </a:rPr>
              <a:t>Cost-Effective Communication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04852" y="1614486"/>
            <a:ext cx="4810004" cy="18192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Affordable messaging</a:t>
            </a:r>
            <a:r>
              <a:rPr sz="1196" b="0" dirty="0">
                <a:solidFill>
                  <a:srgbClr val="333333"/>
                </a:solidFill>
              </a:rPr>
              <a:t> solution compared to traditional communication channels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Fraction of cost</a:t>
            </a:r>
            <a:r>
              <a:rPr sz="1196" b="0" dirty="0">
                <a:solidFill>
                  <a:srgbClr val="333333"/>
                </a:solidFill>
              </a:rPr>
              <a:t> vs other channels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Productivity gains</a:t>
            </a:r>
            <a:r>
              <a:rPr sz="1196" b="0" dirty="0">
                <a:solidFill>
                  <a:srgbClr val="333333"/>
                </a:solidFill>
              </a:rPr>
              <a:t> save time &amp; money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Flexible pricing</a:t>
            </a:r>
            <a:r>
              <a:rPr sz="1196" b="0" dirty="0">
                <a:solidFill>
                  <a:srgbClr val="333333"/>
                </a:solidFill>
              </a:rPr>
              <a:t> for all business sizes   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38719" y="1238249"/>
            <a:ext cx="5286242" cy="1904999"/>
          </a:xfrm>
          <a:prstGeom prst="roundRect">
            <a:avLst>
              <a:gd name="adj" fmla="val 747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ounded Rectangle 9"/>
          <p:cNvSpPr/>
          <p:nvPr/>
        </p:nvSpPr>
        <p:spPr>
          <a:xfrm>
            <a:off x="6476838" y="147637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10184" y="1655151"/>
            <a:ext cx="304792" cy="21394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238819" y="1619250"/>
            <a:ext cx="2295467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3366"/>
                </a:solidFill>
              </a:rPr>
              <a:t>Fast &amp; Reliable Delivery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76838" y="1614486"/>
            <a:ext cx="4810004" cy="18192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Instant message delivery</a:t>
            </a:r>
            <a:r>
              <a:rPr sz="1196" b="0" dirty="0">
                <a:solidFill>
                  <a:srgbClr val="333333"/>
                </a:solidFill>
              </a:rPr>
              <a:t> with high success rates across all networks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Real-time delivery</a:t>
            </a:r>
            <a:r>
              <a:rPr sz="1196" b="0" dirty="0">
                <a:solidFill>
                  <a:srgbClr val="333333"/>
                </a:solidFill>
              </a:rPr>
              <a:t> reports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99.9% uptime</a:t>
            </a:r>
            <a:r>
              <a:rPr sz="1196" b="0" dirty="0">
                <a:solidFill>
                  <a:srgbClr val="333333"/>
                </a:solidFill>
              </a:rPr>
              <a:t> guarantee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Multiple gateways</a:t>
            </a:r>
            <a:r>
              <a:rPr sz="1196" b="0" dirty="0">
                <a:solidFill>
                  <a:srgbClr val="333333"/>
                </a:solidFill>
              </a:rPr>
              <a:t> for reliability   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66733" y="3433761"/>
            <a:ext cx="5286242" cy="1724025"/>
          </a:xfrm>
          <a:prstGeom prst="roundRect">
            <a:avLst>
              <a:gd name="adj" fmla="val 747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ed Rectangle 14"/>
          <p:cNvSpPr/>
          <p:nvPr/>
        </p:nvSpPr>
        <p:spPr>
          <a:xfrm>
            <a:off x="1009589" y="351888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24701" y="3721674"/>
            <a:ext cx="304792" cy="18756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648564" y="3633787"/>
            <a:ext cx="2886002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 dirty="0">
                <a:solidFill>
                  <a:srgbClr val="003366"/>
                </a:solidFill>
              </a:rPr>
              <a:t>Build Customer Relationships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55017" y="3615867"/>
            <a:ext cx="4810004" cy="18192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Personalized communication</a:t>
            </a:r>
            <a:r>
              <a:rPr sz="1196" b="0" dirty="0">
                <a:solidFill>
                  <a:srgbClr val="333333"/>
                </a:solidFill>
              </a:rPr>
              <a:t> helps strengthen connections with customers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Timely updates</a:t>
            </a:r>
            <a:r>
              <a:rPr sz="1196" b="0" dirty="0">
                <a:solidFill>
                  <a:srgbClr val="333333"/>
                </a:solidFill>
              </a:rPr>
              <a:t> &amp; notifications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Personalized messages</a:t>
            </a:r>
            <a:r>
              <a:rPr sz="1196" b="0" dirty="0">
                <a:solidFill>
                  <a:srgbClr val="333333"/>
                </a:solidFill>
              </a:rPr>
              <a:t> for engagement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Two-way communication</a:t>
            </a:r>
            <a:r>
              <a:rPr sz="1196" b="0" dirty="0">
                <a:solidFill>
                  <a:srgbClr val="333333"/>
                </a:solidFill>
              </a:rPr>
              <a:t> capability   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38719" y="3424237"/>
            <a:ext cx="5286242" cy="1733550"/>
          </a:xfrm>
          <a:prstGeom prst="roundRect">
            <a:avLst>
              <a:gd name="adj" fmla="val 747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9"/>
          <p:cNvSpPr/>
          <p:nvPr/>
        </p:nvSpPr>
        <p:spPr>
          <a:xfrm>
            <a:off x="6442089" y="358378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583286" y="3759078"/>
            <a:ext cx="304792" cy="257907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7067374" y="3709769"/>
            <a:ext cx="300029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 dirty="0">
                <a:solidFill>
                  <a:srgbClr val="003366"/>
                </a:solidFill>
              </a:rPr>
              <a:t>Reduce No-Shows &amp; Save Time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2089" y="3665822"/>
            <a:ext cx="4810004" cy="18192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Appointment reminders</a:t>
            </a:r>
            <a:r>
              <a:rPr sz="1196" b="0" dirty="0">
                <a:solidFill>
                  <a:srgbClr val="333333"/>
                </a:solidFill>
              </a:rPr>
              <a:t> can reduce no-shows by up to 80%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Automated reminders</a:t>
            </a:r>
            <a:r>
              <a:rPr sz="1196" b="0" dirty="0">
                <a:solidFill>
                  <a:srgbClr val="333333"/>
                </a:solidFill>
              </a:rPr>
              <a:t> for appointments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Reduce time</a:t>
            </a:r>
            <a:r>
              <a:rPr sz="1196" b="0" dirty="0">
                <a:solidFill>
                  <a:srgbClr val="333333"/>
                </a:solidFill>
              </a:rPr>
              <a:t> on outbound calls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Increase revenue</a:t>
            </a:r>
            <a:r>
              <a:rPr sz="1196" b="0" dirty="0">
                <a:solidFill>
                  <a:srgbClr val="333333"/>
                </a:solidFill>
              </a:rPr>
              <a:t> by reducing missed appointments   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10369" y="5263593"/>
            <a:ext cx="10858228" cy="1550776"/>
          </a:xfrm>
          <a:prstGeom prst="roundRect">
            <a:avLst>
              <a:gd name="adj" fmla="val 9756"/>
            </a:avLst>
          </a:prstGeom>
          <a:solidFill>
            <a:srgbClr val="005792">
              <a:alpha val="8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761980" y="5448299"/>
            <a:ext cx="10381990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300"/>
              </a:spcAft>
            </a:pPr>
            <a:r>
              <a:rPr sz="1435" b="1">
                <a:solidFill>
                  <a:srgbClr val="003366"/>
                </a:solidFill>
              </a:rPr>
              <a:t> </a:t>
            </a:r>
            <a:r>
              <a:rPr sz="1104"/>
              <a:t>  </a:t>
            </a:r>
            <a:r>
              <a:rPr sz="1435" b="1">
                <a:solidFill>
                  <a:srgbClr val="003366"/>
                </a:solidFill>
              </a:rPr>
              <a:t> Impact on Business Performance </a:t>
            </a:r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66733" y="5495286"/>
            <a:ext cx="266693" cy="208721"/>
          </a:xfrm>
          <a:prstGeom prst="rect">
            <a:avLst/>
          </a:prstGeom>
        </p:spPr>
      </p:pic>
      <p:sp>
        <p:nvSpPr>
          <p:cNvPr id="27" name="Rounded Rectangle 26"/>
          <p:cNvSpPr/>
          <p:nvPr/>
        </p:nvSpPr>
        <p:spPr>
          <a:xfrm>
            <a:off x="761980" y="5784055"/>
            <a:ext cx="1343911" cy="507504"/>
          </a:xfrm>
          <a:prstGeom prst="roundRect">
            <a:avLst>
              <a:gd name="adj" fmla="val 11034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391294" y="5835093"/>
            <a:ext cx="2076398" cy="4286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2152" b="1" dirty="0">
                <a:solidFill>
                  <a:srgbClr val="005792"/>
                </a:solidFill>
              </a:rPr>
              <a:t>98%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38138" y="6369524"/>
            <a:ext cx="207639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Message Delivery Rate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324966" y="5763105"/>
            <a:ext cx="1408740" cy="528454"/>
          </a:xfrm>
          <a:prstGeom prst="roundRect">
            <a:avLst>
              <a:gd name="adj" fmla="val 11034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1991137" y="5849013"/>
            <a:ext cx="2076398" cy="4286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2152" b="1" dirty="0">
                <a:solidFill>
                  <a:srgbClr val="005792"/>
                </a:solidFill>
              </a:rPr>
              <a:t>80%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053366" y="6394851"/>
            <a:ext cx="207639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Reduction in No-Shows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212766" y="5755860"/>
            <a:ext cx="1342907" cy="521778"/>
          </a:xfrm>
          <a:prstGeom prst="roundRect">
            <a:avLst>
              <a:gd name="adj" fmla="val 11034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3820488" y="5777943"/>
            <a:ext cx="2076398" cy="4286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2152" b="1" dirty="0">
                <a:solidFill>
                  <a:srgbClr val="005792"/>
                </a:solidFill>
              </a:rPr>
              <a:t>60%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957533" y="6369524"/>
            <a:ext cx="2076398" cy="47624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Cost Savings vs Traditional Methods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070089" y="5795095"/>
            <a:ext cx="1231489" cy="508620"/>
          </a:xfrm>
          <a:prstGeom prst="roundRect">
            <a:avLst>
              <a:gd name="adj" fmla="val 11034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5571985" y="5846548"/>
            <a:ext cx="2076398" cy="4286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2152" b="1">
                <a:solidFill>
                  <a:srgbClr val="005792"/>
                </a:solidFill>
              </a:rPr>
              <a:t>3x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952975" y="6300919"/>
            <a:ext cx="2076398" cy="47624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Faster Customer Response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Industries Served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66733" y="1238249"/>
            <a:ext cx="3457488" cy="2219324"/>
          </a:xfrm>
          <a:prstGeom prst="roundRect">
            <a:avLst>
              <a:gd name="adj" fmla="val 103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904852" y="14763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09624" y="1601442"/>
            <a:ext cx="266693" cy="22611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23961" y="1581149"/>
            <a:ext cx="1600159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15" b="1">
                <a:solidFill>
                  <a:srgbClr val="003366"/>
                </a:solidFill>
              </a:rPr>
              <a:t>Sales &amp; Marketing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04852" y="2190749"/>
            <a:ext cx="2981250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52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Promotional campaigns</a:t>
            </a:r>
            <a:r>
              <a:rPr sz="1196" b="0">
                <a:solidFill>
                  <a:srgbClr val="333333"/>
                </a:solidFill>
              </a:rPr>
              <a:t> </a:t>
            </a:r>
          </a:p>
        </p:txBody>
      </p:sp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2201811"/>
            <a:ext cx="171445" cy="14932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04852" y="2533649"/>
            <a:ext cx="2981250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52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Product launches</a:t>
            </a:r>
            <a:r>
              <a:rPr sz="1196" b="0">
                <a:solidFill>
                  <a:srgbClr val="333333"/>
                </a:solidFill>
              </a:rPr>
              <a:t> 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2544711"/>
            <a:ext cx="171445" cy="14932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904852" y="2876549"/>
            <a:ext cx="2981250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52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Customer feedback</a:t>
            </a:r>
            <a:r>
              <a:rPr sz="1196" b="0">
                <a:solidFill>
                  <a:srgbClr val="333333"/>
                </a:solidFill>
              </a:rPr>
              <a:t> </a:t>
            </a:r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2887611"/>
            <a:ext cx="171445" cy="149327"/>
          </a:xfrm>
          <a:prstGeom prst="rect">
            <a:avLst/>
          </a:prstGeom>
        </p:spPr>
      </p:pic>
      <p:sp>
        <p:nvSpPr>
          <p:cNvPr id="14" name="Rounded Rectangle 13"/>
          <p:cNvSpPr/>
          <p:nvPr/>
        </p:nvSpPr>
        <p:spPr>
          <a:xfrm>
            <a:off x="4362340" y="1238249"/>
            <a:ext cx="3457488" cy="2219324"/>
          </a:xfrm>
          <a:prstGeom prst="roundRect">
            <a:avLst>
              <a:gd name="adj" fmla="val 103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ed Rectangle 14"/>
          <p:cNvSpPr/>
          <p:nvPr/>
        </p:nvSpPr>
        <p:spPr>
          <a:xfrm>
            <a:off x="4600459" y="14763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05232" y="1618835"/>
            <a:ext cx="266693" cy="191328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219569" y="1581149"/>
            <a:ext cx="2162120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15" b="1">
                <a:solidFill>
                  <a:srgbClr val="003366"/>
                </a:solidFill>
              </a:rPr>
              <a:t>Information Technology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00459" y="2190749"/>
            <a:ext cx="2981250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52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System alerts</a:t>
            </a:r>
            <a:r>
              <a:rPr sz="1196" b="0">
                <a:solidFill>
                  <a:srgbClr val="333333"/>
                </a:solidFill>
              </a:rPr>
              <a:t> </a:t>
            </a:r>
          </a:p>
        </p:txBody>
      </p:sp>
      <p:pic>
        <p:nvPicPr>
          <p:cNvPr id="19" name="Picture 1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00459" y="2201811"/>
            <a:ext cx="171445" cy="149327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4600459" y="2533649"/>
            <a:ext cx="2981250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52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Service updates</a:t>
            </a:r>
            <a:r>
              <a:rPr sz="1196" b="0">
                <a:solidFill>
                  <a:srgbClr val="333333"/>
                </a:solidFill>
              </a:rPr>
              <a:t> </a:t>
            </a:r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00459" y="2544711"/>
            <a:ext cx="171445" cy="149327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600459" y="2876549"/>
            <a:ext cx="2981250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52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Team notifications</a:t>
            </a:r>
            <a:r>
              <a:rPr sz="1196" b="0">
                <a:solidFill>
                  <a:srgbClr val="333333"/>
                </a:solidFill>
              </a:rPr>
              <a:t> </a:t>
            </a:r>
          </a:p>
        </p:txBody>
      </p:sp>
      <p:pic>
        <p:nvPicPr>
          <p:cNvPr id="23" name="Picture 22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00459" y="2887611"/>
            <a:ext cx="171445" cy="149327"/>
          </a:xfrm>
          <a:prstGeom prst="rect">
            <a:avLst/>
          </a:prstGeom>
        </p:spPr>
      </p:pic>
      <p:sp>
        <p:nvSpPr>
          <p:cNvPr id="24" name="Rounded Rectangle 23"/>
          <p:cNvSpPr/>
          <p:nvPr/>
        </p:nvSpPr>
        <p:spPr>
          <a:xfrm>
            <a:off x="8067473" y="1238249"/>
            <a:ext cx="3457488" cy="2219324"/>
          </a:xfrm>
          <a:prstGeom prst="roundRect">
            <a:avLst>
              <a:gd name="adj" fmla="val 103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ounded Rectangle 24"/>
          <p:cNvSpPr/>
          <p:nvPr/>
        </p:nvSpPr>
        <p:spPr>
          <a:xfrm>
            <a:off x="8305592" y="14763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10364" y="1610139"/>
            <a:ext cx="266693" cy="208721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8924701" y="1581149"/>
            <a:ext cx="981050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15" b="1">
                <a:solidFill>
                  <a:srgbClr val="003366"/>
                </a:solidFill>
              </a:rPr>
              <a:t>Healthcare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305592" y="2190749"/>
            <a:ext cx="2981250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52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Appointment reminders</a:t>
            </a:r>
            <a:r>
              <a:rPr sz="1196" b="0">
                <a:solidFill>
                  <a:srgbClr val="333333"/>
                </a:solidFill>
              </a:rPr>
              <a:t> </a:t>
            </a:r>
          </a:p>
        </p:txBody>
      </p:sp>
      <p:pic>
        <p:nvPicPr>
          <p:cNvPr id="29" name="Picture 2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05592" y="2201811"/>
            <a:ext cx="171445" cy="149327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8305592" y="2533649"/>
            <a:ext cx="2981250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52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Health tips</a:t>
            </a:r>
            <a:r>
              <a:rPr sz="1196" b="0">
                <a:solidFill>
                  <a:srgbClr val="333333"/>
                </a:solidFill>
              </a:rPr>
              <a:t> </a:t>
            </a:r>
          </a:p>
        </p:txBody>
      </p:sp>
      <p:pic>
        <p:nvPicPr>
          <p:cNvPr id="31" name="Picture 3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05592" y="2544711"/>
            <a:ext cx="171445" cy="149327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8305592" y="2876549"/>
            <a:ext cx="2981250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52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Test results</a:t>
            </a:r>
            <a:r>
              <a:rPr sz="1196" b="0">
                <a:solidFill>
                  <a:srgbClr val="333333"/>
                </a:solidFill>
              </a:rPr>
              <a:t> </a:t>
            </a:r>
          </a:p>
        </p:txBody>
      </p:sp>
      <p:pic>
        <p:nvPicPr>
          <p:cNvPr id="33" name="Picture 32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05592" y="2887611"/>
            <a:ext cx="171445" cy="149327"/>
          </a:xfrm>
          <a:prstGeom prst="rect">
            <a:avLst/>
          </a:prstGeom>
        </p:spPr>
      </p:pic>
      <p:sp>
        <p:nvSpPr>
          <p:cNvPr id="34" name="Rounded Rectangle 33"/>
          <p:cNvSpPr/>
          <p:nvPr/>
        </p:nvSpPr>
        <p:spPr>
          <a:xfrm>
            <a:off x="666733" y="3695699"/>
            <a:ext cx="3457488" cy="2219324"/>
          </a:xfrm>
          <a:prstGeom prst="roundRect">
            <a:avLst>
              <a:gd name="adj" fmla="val 103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ounded Rectangle 34"/>
          <p:cNvSpPr/>
          <p:nvPr/>
        </p:nvSpPr>
        <p:spPr>
          <a:xfrm>
            <a:off x="904852" y="3933824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6" name="Picture 35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009624" y="4053094"/>
            <a:ext cx="266693" cy="237710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1523961" y="4038599"/>
            <a:ext cx="1904952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15" b="1">
                <a:solidFill>
                  <a:srgbClr val="003366"/>
                </a:solidFill>
              </a:rPr>
              <a:t>Financial Institutions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04852" y="4648200"/>
            <a:ext cx="2981250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52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Transaction alerts</a:t>
            </a:r>
            <a:r>
              <a:rPr sz="1196" b="0">
                <a:solidFill>
                  <a:srgbClr val="333333"/>
                </a:solidFill>
              </a:rPr>
              <a:t> </a:t>
            </a:r>
          </a:p>
        </p:txBody>
      </p:sp>
      <p:pic>
        <p:nvPicPr>
          <p:cNvPr id="39" name="Picture 3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4659261"/>
            <a:ext cx="171445" cy="149327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904852" y="4991100"/>
            <a:ext cx="2981250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52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Payment reminders</a:t>
            </a:r>
            <a:r>
              <a:rPr sz="1196" b="0">
                <a:solidFill>
                  <a:srgbClr val="333333"/>
                </a:solidFill>
              </a:rPr>
              <a:t> </a:t>
            </a:r>
          </a:p>
        </p:txBody>
      </p:sp>
      <p:pic>
        <p:nvPicPr>
          <p:cNvPr id="41" name="Picture 4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5002161"/>
            <a:ext cx="171445" cy="149327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904852" y="5334000"/>
            <a:ext cx="2981250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52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Security notifications</a:t>
            </a:r>
            <a:r>
              <a:rPr sz="1196" b="0">
                <a:solidFill>
                  <a:srgbClr val="333333"/>
                </a:solidFill>
              </a:rPr>
              <a:t> </a:t>
            </a:r>
          </a:p>
        </p:txBody>
      </p:sp>
      <p:pic>
        <p:nvPicPr>
          <p:cNvPr id="43" name="Picture 42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5345061"/>
            <a:ext cx="171445" cy="149327"/>
          </a:xfrm>
          <a:prstGeom prst="rect">
            <a:avLst/>
          </a:prstGeom>
        </p:spPr>
      </p:pic>
      <p:sp>
        <p:nvSpPr>
          <p:cNvPr id="44" name="Rounded Rectangle 43"/>
          <p:cNvSpPr/>
          <p:nvPr/>
        </p:nvSpPr>
        <p:spPr>
          <a:xfrm>
            <a:off x="4362340" y="3695699"/>
            <a:ext cx="3457488" cy="2219324"/>
          </a:xfrm>
          <a:prstGeom prst="roundRect">
            <a:avLst>
              <a:gd name="adj" fmla="val 103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Rounded Rectangle 44"/>
          <p:cNvSpPr/>
          <p:nvPr/>
        </p:nvSpPr>
        <p:spPr>
          <a:xfrm>
            <a:off x="4600459" y="3933824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6" name="Picture 45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705232" y="4067589"/>
            <a:ext cx="266693" cy="208721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5219569" y="4038599"/>
            <a:ext cx="904852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15" b="1">
                <a:solidFill>
                  <a:srgbClr val="003366"/>
                </a:solidFill>
              </a:rPr>
              <a:t>Education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600459" y="4648200"/>
            <a:ext cx="2981250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52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Exam schedules</a:t>
            </a:r>
            <a:r>
              <a:rPr sz="1196" b="0">
                <a:solidFill>
                  <a:srgbClr val="333333"/>
                </a:solidFill>
              </a:rPr>
              <a:t> </a:t>
            </a:r>
          </a:p>
        </p:txBody>
      </p:sp>
      <p:pic>
        <p:nvPicPr>
          <p:cNvPr id="49" name="Picture 4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00459" y="4659261"/>
            <a:ext cx="171445" cy="149327"/>
          </a:xfrm>
          <a:prstGeom prst="rect">
            <a:avLst/>
          </a:prstGeom>
        </p:spPr>
      </p:pic>
      <p:sp>
        <p:nvSpPr>
          <p:cNvPr id="50" name="TextBox 49"/>
          <p:cNvSpPr txBox="1"/>
          <p:nvPr/>
        </p:nvSpPr>
        <p:spPr>
          <a:xfrm>
            <a:off x="4600459" y="4991100"/>
            <a:ext cx="2981250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52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Fee reminders</a:t>
            </a:r>
            <a:r>
              <a:rPr sz="1196" b="0">
                <a:solidFill>
                  <a:srgbClr val="333333"/>
                </a:solidFill>
              </a:rPr>
              <a:t> </a:t>
            </a:r>
          </a:p>
        </p:txBody>
      </p:sp>
      <p:pic>
        <p:nvPicPr>
          <p:cNvPr id="51" name="Picture 5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00459" y="5002161"/>
            <a:ext cx="171445" cy="149327"/>
          </a:xfrm>
          <a:prstGeom prst="rect">
            <a:avLst/>
          </a:prstGeom>
        </p:spPr>
      </p:pic>
      <p:sp>
        <p:nvSpPr>
          <p:cNvPr id="52" name="TextBox 51"/>
          <p:cNvSpPr txBox="1"/>
          <p:nvPr/>
        </p:nvSpPr>
        <p:spPr>
          <a:xfrm>
            <a:off x="4600459" y="5334000"/>
            <a:ext cx="2981250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52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Parent-teacher updates</a:t>
            </a:r>
            <a:r>
              <a:rPr sz="1196" b="0">
                <a:solidFill>
                  <a:srgbClr val="333333"/>
                </a:solidFill>
              </a:rPr>
              <a:t> </a:t>
            </a:r>
          </a:p>
        </p:txBody>
      </p:sp>
      <p:pic>
        <p:nvPicPr>
          <p:cNvPr id="53" name="Picture 52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00459" y="5345061"/>
            <a:ext cx="171445" cy="149327"/>
          </a:xfrm>
          <a:prstGeom prst="rect">
            <a:avLst/>
          </a:prstGeom>
        </p:spPr>
      </p:pic>
      <p:sp>
        <p:nvSpPr>
          <p:cNvPr id="54" name="Rounded Rectangle 53"/>
          <p:cNvSpPr/>
          <p:nvPr/>
        </p:nvSpPr>
        <p:spPr>
          <a:xfrm>
            <a:off x="8067473" y="3695699"/>
            <a:ext cx="3457488" cy="2219324"/>
          </a:xfrm>
          <a:prstGeom prst="roundRect">
            <a:avLst>
              <a:gd name="adj" fmla="val 103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Rounded Rectangle 54"/>
          <p:cNvSpPr/>
          <p:nvPr/>
        </p:nvSpPr>
        <p:spPr>
          <a:xfrm>
            <a:off x="8305592" y="3933824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6" name="Picture 55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8410364" y="4082083"/>
            <a:ext cx="266693" cy="179732"/>
          </a:xfrm>
          <a:prstGeom prst="rect">
            <a:avLst/>
          </a:prstGeom>
        </p:spPr>
      </p:pic>
      <p:sp>
        <p:nvSpPr>
          <p:cNvPr id="57" name="TextBox 56"/>
          <p:cNvSpPr txBox="1"/>
          <p:nvPr/>
        </p:nvSpPr>
        <p:spPr>
          <a:xfrm>
            <a:off x="8924701" y="4038599"/>
            <a:ext cx="990575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15" b="1">
                <a:solidFill>
                  <a:srgbClr val="003366"/>
                </a:solidFill>
              </a:rPr>
              <a:t>Hospitality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305592" y="4648200"/>
            <a:ext cx="2981250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52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Booking confirmations</a:t>
            </a:r>
            <a:r>
              <a:rPr sz="1196" b="0">
                <a:solidFill>
                  <a:srgbClr val="333333"/>
                </a:solidFill>
              </a:rPr>
              <a:t> </a:t>
            </a:r>
          </a:p>
        </p:txBody>
      </p:sp>
      <p:pic>
        <p:nvPicPr>
          <p:cNvPr id="59" name="Picture 5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05592" y="4659261"/>
            <a:ext cx="171445" cy="149327"/>
          </a:xfrm>
          <a:prstGeom prst="rect">
            <a:avLst/>
          </a:prstGeom>
        </p:spPr>
      </p:pic>
      <p:sp>
        <p:nvSpPr>
          <p:cNvPr id="60" name="TextBox 59"/>
          <p:cNvSpPr txBox="1"/>
          <p:nvPr/>
        </p:nvSpPr>
        <p:spPr>
          <a:xfrm>
            <a:off x="8305592" y="4991100"/>
            <a:ext cx="2981250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52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Special offers</a:t>
            </a:r>
            <a:r>
              <a:rPr sz="1196" b="0">
                <a:solidFill>
                  <a:srgbClr val="333333"/>
                </a:solidFill>
              </a:rPr>
              <a:t> </a:t>
            </a:r>
          </a:p>
        </p:txBody>
      </p:sp>
      <p:pic>
        <p:nvPicPr>
          <p:cNvPr id="61" name="Picture 6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05592" y="5002161"/>
            <a:ext cx="171445" cy="149327"/>
          </a:xfrm>
          <a:prstGeom prst="rect">
            <a:avLst/>
          </a:prstGeom>
        </p:spPr>
      </p:pic>
      <p:sp>
        <p:nvSpPr>
          <p:cNvPr id="62" name="TextBox 61"/>
          <p:cNvSpPr txBox="1"/>
          <p:nvPr/>
        </p:nvSpPr>
        <p:spPr>
          <a:xfrm>
            <a:off x="8305592" y="5334000"/>
            <a:ext cx="2981250" cy="266699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52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5792"/>
                </a:solidFill>
              </a:rPr>
              <a:t>Check-in reminders</a:t>
            </a:r>
            <a:r>
              <a:rPr sz="1196" b="0">
                <a:solidFill>
                  <a:srgbClr val="333333"/>
                </a:solidFill>
              </a:rPr>
              <a:t> </a:t>
            </a:r>
          </a:p>
        </p:txBody>
      </p:sp>
      <p:pic>
        <p:nvPicPr>
          <p:cNvPr id="63" name="Picture 62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05592" y="5345061"/>
            <a:ext cx="171445" cy="14932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Reseller Program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66733" y="1257300"/>
            <a:ext cx="666733" cy="66675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09604" y="1435298"/>
            <a:ext cx="380990" cy="29170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71585" y="1238249"/>
            <a:ext cx="5733906" cy="3809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913" b="1">
                <a:solidFill>
                  <a:srgbClr val="003366"/>
                </a:solidFill>
              </a:rPr>
              <a:t>Start Your Own SMS Business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71585" y="1666874"/>
            <a:ext cx="5733906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325"/>
              </a:spcBef>
              <a:spcAft>
                <a:spcPts val="0"/>
              </a:spcAft>
            </a:pPr>
            <a:r>
              <a:rPr sz="1315" b="0">
                <a:solidFill>
                  <a:srgbClr val="005792"/>
                </a:solidFill>
              </a:rPr>
              <a:t>Become a HighSpeedSMS reseller with complete control &amp; privacy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66733" y="2219324"/>
            <a:ext cx="5286242" cy="2171701"/>
          </a:xfrm>
          <a:prstGeom prst="roundRect">
            <a:avLst>
              <a:gd name="adj" fmla="val 8602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904852" y="245745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38199" y="2625969"/>
            <a:ext cx="304792" cy="23446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666833" y="2590799"/>
            <a:ext cx="1943051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3366"/>
                </a:solidFill>
              </a:rPr>
              <a:t>White Label Feature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90565" y="2821996"/>
            <a:ext cx="4810004" cy="14192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Get your own branded control panel with your name &amp; logo as if developed by you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Complete branding</a:t>
            </a:r>
            <a:r>
              <a:rPr sz="1196" b="0" dirty="0">
                <a:solidFill>
                  <a:srgbClr val="333333"/>
                </a:solidFill>
              </a:rPr>
              <a:t> control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Customizable</a:t>
            </a:r>
            <a:r>
              <a:rPr sz="1196" b="0" dirty="0">
                <a:solidFill>
                  <a:srgbClr val="333333"/>
                </a:solidFill>
              </a:rPr>
              <a:t> interface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Professional</a:t>
            </a:r>
            <a:r>
              <a:rPr sz="1196" b="0" dirty="0">
                <a:solidFill>
                  <a:srgbClr val="333333"/>
                </a:solidFill>
              </a:rPr>
              <a:t> appearance   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38719" y="2219324"/>
            <a:ext cx="5286242" cy="2201741"/>
          </a:xfrm>
          <a:prstGeom prst="roundRect">
            <a:avLst>
              <a:gd name="adj" fmla="val 8602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6476838" y="245745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10184" y="2614246"/>
            <a:ext cx="304792" cy="25790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238819" y="2590799"/>
            <a:ext cx="2228794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3366"/>
                </a:solidFill>
              </a:rPr>
              <a:t>Sell at Your Own Prices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76838" y="2819963"/>
            <a:ext cx="4810004" cy="14192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Fix your own bulk SMS pricing to maximize your profit margins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Flexible pricing</a:t>
            </a:r>
            <a:r>
              <a:rPr sz="1196" b="0" dirty="0">
                <a:solidFill>
                  <a:srgbClr val="333333"/>
                </a:solidFill>
              </a:rPr>
              <a:t> strategy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Competitive edge</a:t>
            </a:r>
            <a:r>
              <a:rPr sz="1196" b="0" dirty="0">
                <a:solidFill>
                  <a:srgbClr val="333333"/>
                </a:solidFill>
              </a:rPr>
              <a:t> in market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Profit control</a:t>
            </a:r>
            <a:r>
              <a:rPr sz="1196" b="0" dirty="0">
                <a:solidFill>
                  <a:srgbClr val="333333"/>
                </a:solidFill>
              </a:rPr>
              <a:t> &amp; management   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52446" y="4707515"/>
            <a:ext cx="5286242" cy="1893308"/>
          </a:xfrm>
          <a:prstGeom prst="roundRect">
            <a:avLst>
              <a:gd name="adj" fmla="val 8602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18"/>
          <p:cNvSpPr/>
          <p:nvPr/>
        </p:nvSpPr>
        <p:spPr>
          <a:xfrm>
            <a:off x="945332" y="4873783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50292" y="5069316"/>
            <a:ext cx="304792" cy="187569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666833" y="5005004"/>
            <a:ext cx="2028774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 dirty="0">
                <a:solidFill>
                  <a:srgbClr val="003366"/>
                </a:solidFill>
              </a:rPr>
              <a:t>Multi-Level Reselling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90565" y="5181597"/>
            <a:ext cx="4810004" cy="14192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Appoint resellers under you and expand your business network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Create sub-resellers</a:t>
            </a:r>
            <a:r>
              <a:rPr sz="1196" b="0" dirty="0">
                <a:solidFill>
                  <a:srgbClr val="333333"/>
                </a:solidFill>
              </a:rPr>
              <a:t> under you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Network expansion</a:t>
            </a:r>
            <a:r>
              <a:rPr sz="1196" b="0" dirty="0">
                <a:solidFill>
                  <a:srgbClr val="333333"/>
                </a:solidFill>
              </a:rPr>
              <a:t> opportunities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Commission</a:t>
            </a:r>
            <a:r>
              <a:rPr sz="1196" b="0" dirty="0">
                <a:solidFill>
                  <a:srgbClr val="333333"/>
                </a:solidFill>
              </a:rPr>
              <a:t> from sub-resellers   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231574" y="4695824"/>
            <a:ext cx="5286242" cy="1905000"/>
          </a:xfrm>
          <a:prstGeom prst="roundRect">
            <a:avLst>
              <a:gd name="adj" fmla="val 8602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/>
        </p:nvSpPr>
        <p:spPr>
          <a:xfrm>
            <a:off x="6520891" y="4857749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654237" y="5060706"/>
            <a:ext cx="304792" cy="225669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7238819" y="4969670"/>
            <a:ext cx="1781130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3366"/>
                </a:solidFill>
              </a:rPr>
              <a:t>User Management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69693" y="5120986"/>
            <a:ext cx="4810004" cy="14192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Create and manage unlimited users with their own control panels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Unlimited users</a:t>
            </a:r>
            <a:r>
              <a:rPr sz="1196" b="0" dirty="0">
                <a:solidFill>
                  <a:srgbClr val="333333"/>
                </a:solidFill>
              </a:rPr>
              <a:t> creation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Remote access</a:t>
            </a:r>
            <a:r>
              <a:rPr sz="1196" b="0" dirty="0">
                <a:solidFill>
                  <a:srgbClr val="333333"/>
                </a:solidFill>
              </a:rPr>
              <a:t> from anywhere  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5792"/>
                </a:solidFill>
              </a:rPr>
              <a:t>Easy credential</a:t>
            </a:r>
            <a:r>
              <a:rPr sz="1196" b="0" dirty="0">
                <a:solidFill>
                  <a:srgbClr val="333333"/>
                </a:solidFill>
              </a:rPr>
              <a:t> management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Contact Information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238249"/>
            <a:ext cx="10858228" cy="3809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913" b="1">
                <a:solidFill>
                  <a:srgbClr val="003366"/>
                </a:solidFill>
              </a:rPr>
              <a:t>Bonrix Software Systems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6733" y="1714500"/>
            <a:ext cx="10858228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315" b="0">
                <a:solidFill>
                  <a:srgbClr val="005792"/>
                </a:solidFill>
              </a:rPr>
              <a:t>Providers of HighSpeedSMS.com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66733" y="2457450"/>
            <a:ext cx="5238619" cy="2171700"/>
          </a:xfrm>
          <a:prstGeom prst="roundRect">
            <a:avLst>
              <a:gd name="adj" fmla="val 1052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ounded Rectangle 6"/>
          <p:cNvSpPr/>
          <p:nvPr/>
        </p:nvSpPr>
        <p:spPr>
          <a:xfrm>
            <a:off x="904852" y="269557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38199" y="2852371"/>
            <a:ext cx="304792" cy="25790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666833" y="2695575"/>
            <a:ext cx="400039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435" b="1">
                <a:solidFill>
                  <a:srgbClr val="003366"/>
                </a:solidFill>
              </a:rPr>
              <a:t>Address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66833" y="3153335"/>
            <a:ext cx="190495" cy="15127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952576" y="3133724"/>
            <a:ext cx="2000199" cy="3048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208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A-801, Samudra Complex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66833" y="3572435"/>
            <a:ext cx="190495" cy="15127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952576" y="3552825"/>
            <a:ext cx="2971725" cy="3048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208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Near Klassic Gold Hotel, Off C.G. Road</a:t>
            </a:r>
          </a:p>
        </p:txBody>
      </p:sp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666833" y="3988733"/>
            <a:ext cx="190495" cy="15688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952576" y="3971925"/>
            <a:ext cx="2124021" cy="3048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208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Ahmedabad, Gujarat, India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66733" y="4867274"/>
            <a:ext cx="5238619" cy="1819275"/>
          </a:xfrm>
          <a:prstGeom prst="roundRect">
            <a:avLst>
              <a:gd name="adj" fmla="val 1052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ounded Rectangle 16"/>
          <p:cNvSpPr/>
          <p:nvPr/>
        </p:nvSpPr>
        <p:spPr>
          <a:xfrm>
            <a:off x="904852" y="510540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8" name="Picture 17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038199" y="5273919"/>
            <a:ext cx="304792" cy="234461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666833" y="5105400"/>
            <a:ext cx="400039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435" b="1">
                <a:solidFill>
                  <a:srgbClr val="003366"/>
                </a:solidFill>
              </a:rPr>
              <a:t>Phone Numbers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666833" y="5563160"/>
            <a:ext cx="190495" cy="151279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952576" y="5543550"/>
            <a:ext cx="1952576" cy="3048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2080"/>
              </a:lnSpc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005792"/>
                </a:solidFill>
              </a:rPr>
              <a:t>Mobile:</a:t>
            </a:r>
            <a:r>
              <a:rPr sz="1196" b="0">
                <a:solidFill>
                  <a:srgbClr val="333333"/>
                </a:solidFill>
              </a:rPr>
              <a:t> +91 94290 45500</a:t>
            </a:r>
          </a:p>
        </p:txBody>
      </p:sp>
      <p:pic>
        <p:nvPicPr>
          <p:cNvPr id="22" name="Picture 21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666833" y="5982260"/>
            <a:ext cx="190495" cy="151279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1952576" y="5962650"/>
            <a:ext cx="1952576" cy="3048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2080"/>
              </a:lnSpc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005792"/>
                </a:solidFill>
              </a:rPr>
              <a:t>Mobile:</a:t>
            </a:r>
            <a:r>
              <a:rPr sz="1196" b="0">
                <a:solidFill>
                  <a:srgbClr val="333333"/>
                </a:solidFill>
              </a:rPr>
              <a:t> +91 94260 45500</a:t>
            </a:r>
          </a:p>
        </p:txBody>
      </p:sp>
      <p:pic>
        <p:nvPicPr>
          <p:cNvPr id="24" name="Picture 23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666833" y="6401360"/>
            <a:ext cx="190495" cy="15127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1952576" y="6381749"/>
            <a:ext cx="2114497" cy="3048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2080"/>
              </a:lnSpc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005792"/>
                </a:solidFill>
              </a:rPr>
              <a:t>Landline:</a:t>
            </a:r>
            <a:r>
              <a:rPr sz="1196" b="0">
                <a:solidFill>
                  <a:srgbClr val="333333"/>
                </a:solidFill>
              </a:rPr>
              <a:t> +91 79 26426364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286342" y="2457450"/>
            <a:ext cx="5238619" cy="2171700"/>
          </a:xfrm>
          <a:prstGeom prst="roundRect">
            <a:avLst>
              <a:gd name="adj" fmla="val 1052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ounded Rectangle 26"/>
          <p:cNvSpPr/>
          <p:nvPr/>
        </p:nvSpPr>
        <p:spPr>
          <a:xfrm>
            <a:off x="6524461" y="269557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8" name="Picture 27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6657808" y="2872886"/>
            <a:ext cx="304792" cy="216876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7286442" y="2695575"/>
            <a:ext cx="400039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435" b="1">
                <a:solidFill>
                  <a:srgbClr val="003366"/>
                </a:solidFill>
              </a:rPr>
              <a:t>Email</a:t>
            </a:r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286442" y="3147732"/>
            <a:ext cx="190495" cy="162485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7572185" y="3133724"/>
            <a:ext cx="1285842" cy="3048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208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info@bonrix.net</a:t>
            </a:r>
          </a:p>
        </p:txBody>
      </p:sp>
      <p:pic>
        <p:nvPicPr>
          <p:cNvPr id="32" name="Picture 31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286442" y="3566832"/>
            <a:ext cx="190495" cy="162485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7572185" y="3552825"/>
            <a:ext cx="1504912" cy="3048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208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bonrix@gmail.com</a:t>
            </a:r>
          </a:p>
        </p:txBody>
      </p:sp>
      <p:pic>
        <p:nvPicPr>
          <p:cNvPr id="34" name="Picture 33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286442" y="3985932"/>
            <a:ext cx="190495" cy="162485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7572185" y="3971925"/>
            <a:ext cx="1952576" cy="3048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208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sales.bonrix@gmail.com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286342" y="4867274"/>
            <a:ext cx="5238619" cy="1819275"/>
          </a:xfrm>
          <a:prstGeom prst="roundRect">
            <a:avLst>
              <a:gd name="adj" fmla="val 1052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Rounded Rectangle 36"/>
          <p:cNvSpPr/>
          <p:nvPr/>
        </p:nvSpPr>
        <p:spPr>
          <a:xfrm>
            <a:off x="6524461" y="510540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005792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8" name="Picture 37" descr="image.png"/>
          <p:cNvPicPr>
            <a:picLocks noChangeAspect="1"/>
          </p:cNvPicPr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6657808" y="5262196"/>
            <a:ext cx="304792" cy="257907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7286442" y="5105400"/>
            <a:ext cx="400039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435" b="1">
                <a:solidFill>
                  <a:srgbClr val="003366"/>
                </a:solidFill>
              </a:rPr>
              <a:t>Messaging Apps</a:t>
            </a:r>
          </a:p>
        </p:txBody>
      </p:sp>
      <p:pic>
        <p:nvPicPr>
          <p:cNvPr id="40" name="Picture 39" descr="image.png"/>
          <p:cNvPicPr>
            <a:picLocks noChangeAspect="1"/>
          </p:cNvPicPr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286442" y="5557557"/>
            <a:ext cx="190495" cy="162485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7572185" y="5543550"/>
            <a:ext cx="2924101" cy="3048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2080"/>
              </a:lnSpc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005792"/>
                </a:solidFill>
              </a:rPr>
              <a:t>Google Hangout:</a:t>
            </a:r>
            <a:r>
              <a:rPr sz="1196" b="0">
                <a:solidFill>
                  <a:srgbClr val="333333"/>
                </a:solidFill>
              </a:rPr>
              <a:t> bonrix@gmail.com</a:t>
            </a:r>
          </a:p>
        </p:txBody>
      </p:sp>
      <p:pic>
        <p:nvPicPr>
          <p:cNvPr id="42" name="Picture 41" descr="image.png"/>
          <p:cNvPicPr>
            <a:picLocks noChangeAspect="1"/>
          </p:cNvPicPr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286442" y="5976657"/>
            <a:ext cx="190495" cy="162485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7572185" y="5962650"/>
            <a:ext cx="2619309" cy="3048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2080"/>
              </a:lnSpc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005792"/>
                </a:solidFill>
              </a:rPr>
              <a:t>Skype:</a:t>
            </a:r>
            <a:r>
              <a:rPr sz="1196" b="0">
                <a:solidFill>
                  <a:srgbClr val="333333"/>
                </a:solidFill>
              </a:rPr>
              <a:t> bonrix_sms / sales.bonrix</a:t>
            </a:r>
          </a:p>
        </p:txBody>
      </p:sp>
      <p:pic>
        <p:nvPicPr>
          <p:cNvPr id="44" name="Picture 43" descr="image.png"/>
          <p:cNvPicPr>
            <a:picLocks noChangeAspect="1"/>
          </p:cNvPicPr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286442" y="6395757"/>
            <a:ext cx="190495" cy="162485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>
            <a:off x="7572185" y="6381749"/>
            <a:ext cx="2219269" cy="3048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2080"/>
              </a:lnSpc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005792"/>
                </a:solidFill>
              </a:rPr>
              <a:t>WhatsApp:</a:t>
            </a:r>
            <a:r>
              <a:rPr sz="1196" b="0">
                <a:solidFill>
                  <a:srgbClr val="333333"/>
                </a:solidFill>
              </a:rPr>
              <a:t> +91 94290 45500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850</Words>
  <Application>Microsoft Office PowerPoint</Application>
  <PresentationFormat>Widescreen</PresentationFormat>
  <Paragraphs>155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LENOVO</cp:lastModifiedBy>
  <cp:revision>9</cp:revision>
  <dcterms:created xsi:type="dcterms:W3CDTF">2013-01-27T09:14:16Z</dcterms:created>
  <dcterms:modified xsi:type="dcterms:W3CDTF">2025-11-28T08:46:48Z</dcterms:modified>
  <cp:category/>
</cp:coreProperties>
</file>